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6" r:id="rId2"/>
    <p:sldId id="302" r:id="rId3"/>
    <p:sldId id="298" r:id="rId4"/>
    <p:sldId id="299" r:id="rId5"/>
    <p:sldId id="300" r:id="rId6"/>
    <p:sldId id="277" r:id="rId7"/>
  </p:sldIdLst>
  <p:sldSz cx="10693400" cy="7561263"/>
  <p:notesSz cx="6797675" cy="99282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C77"/>
    <a:srgbClr val="504F53"/>
    <a:srgbClr val="005AA9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F0384727-5529-4675-B664-82BE69BAD1A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306" tIns="52153" rIns="104306" bIns="52153"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50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  <p:sldLayoutId id="2147483669" r:id="rId13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4413" y="5272088"/>
            <a:ext cx="56832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1738" y="1398588"/>
            <a:ext cx="1282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9692" y="187847"/>
            <a:ext cx="10274300" cy="7226300"/>
          </a:xfrm>
          <a:prstGeom prst="rect">
            <a:avLst/>
          </a:prstGeom>
          <a:solidFill>
            <a:srgbClr val="A6A6A6">
              <a:alpha val="32941"/>
            </a:srgbClr>
          </a:solidFill>
          <a:ln w="25400" algn="ctr">
            <a:noFill/>
            <a:miter lim="800000"/>
            <a:headEnd/>
            <a:tailEnd/>
          </a:ln>
        </p:spPr>
        <p:txBody>
          <a:bodyPr lIns="104303" tIns="52152" rIns="104303" bIns="52152" anchor="ctr"/>
          <a:lstStyle/>
          <a:p>
            <a:pPr algn="ctr" defTabSz="10426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22163" y="2739313"/>
            <a:ext cx="9793089" cy="10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48" rIns="91294" bIns="45648">
            <a:spAutoFit/>
          </a:bodyPr>
          <a:lstStyle/>
          <a:p>
            <a:pPr algn="r" defTabSz="1039813"/>
            <a:r>
              <a:rPr lang="ru-RU" altLang="ru-RU" dirty="0" smtClean="0">
                <a:solidFill>
                  <a:srgbClr val="002060"/>
                </a:solidFill>
              </a:rPr>
              <a:t>Заместитель руководителя УФНС России </a:t>
            </a:r>
          </a:p>
          <a:p>
            <a:pPr algn="r" defTabSz="1039813"/>
            <a:r>
              <a:rPr lang="ru-RU" altLang="ru-RU" dirty="0" smtClean="0">
                <a:solidFill>
                  <a:srgbClr val="002060"/>
                </a:solidFill>
              </a:rPr>
              <a:t>по Ханты-Мансийскому автономному округу-Югре</a:t>
            </a:r>
          </a:p>
          <a:p>
            <a:pPr algn="r" defTabSz="1039813"/>
            <a:r>
              <a:rPr lang="ru-RU" altLang="ru-RU" dirty="0" smtClean="0">
                <a:solidFill>
                  <a:srgbClr val="002060"/>
                </a:solidFill>
              </a:rPr>
              <a:t>А.</a:t>
            </a:r>
            <a:r>
              <a:rPr lang="ru-RU" altLang="ru-RU" dirty="0">
                <a:solidFill>
                  <a:srgbClr val="002060"/>
                </a:solidFill>
              </a:rPr>
              <a:t>Л</a:t>
            </a:r>
            <a:r>
              <a:rPr lang="ru-RU" altLang="ru-RU" dirty="0" smtClean="0">
                <a:solidFill>
                  <a:srgbClr val="002060"/>
                </a:solidFill>
              </a:rPr>
              <a:t>.</a:t>
            </a:r>
            <a:r>
              <a:rPr lang="en-US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Ульянов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172" y="4140671"/>
            <a:ext cx="9145016" cy="1800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284" y="4716735"/>
            <a:ext cx="7848872" cy="17281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228" y="4428703"/>
            <a:ext cx="8640960" cy="21602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163" y="4428703"/>
            <a:ext cx="9382249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39813"/>
            <a:endParaRPr lang="ru-RU" altLang="ru-RU" dirty="0">
              <a:solidFill>
                <a:srgbClr val="104E7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204" y="3970834"/>
            <a:ext cx="8856984" cy="1537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«Специальные налоговые режимы, общие результаты контроля за их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применением»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180975"/>
            <a:ext cx="1512168" cy="100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4332" y="396255"/>
            <a:ext cx="3060340" cy="6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46300" y="324247"/>
            <a:ext cx="33483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46300" y="180975"/>
            <a:ext cx="4345260" cy="1007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3566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Реформа контрольно-надзорной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6" y="396254"/>
            <a:ext cx="9946084" cy="483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214478" y="571480"/>
            <a:ext cx="8229600" cy="1066800"/>
          </a:xfrm>
          <a:prstGeom prst="rect">
            <a:avLst/>
          </a:prstGeom>
        </p:spPr>
        <p:txBody>
          <a:bodyPr/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94172" y="5076775"/>
            <a:ext cx="9217024" cy="2016224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defRPr sz="36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538" indent="936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1278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600200" indent="-1239838" algn="just" defTabSz="10429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393700" algn="l" defTabSz="10429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324" y="1104880"/>
            <a:ext cx="748883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275" y="396255"/>
            <a:ext cx="8732961" cy="9843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количества налогоплательщиков, состоящих </a:t>
            </a:r>
          </a:p>
          <a:p>
            <a:pPr algn="ctr" defTabSz="1043056" fontAlgn="auto">
              <a:spcAft>
                <a:spcPts val="0"/>
              </a:spcAft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учете в налоговых органах округа по состоянию на 01.04.2018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Calibri"/>
              </a:rPr>
              <a:t>(</a:t>
            </a:r>
            <a:r>
              <a:rPr lang="ru-RU" sz="2300" b="1" dirty="0">
                <a:solidFill>
                  <a:srgbClr val="002060"/>
                </a:solidFill>
                <a:latin typeface="Calibri"/>
              </a:rPr>
              <a:t>ед.)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7" y="1499387"/>
            <a:ext cx="9001000" cy="57376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8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4" y="1044327"/>
            <a:ext cx="540060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0276" y="380009"/>
            <a:ext cx="8784976" cy="55344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сумм поступивших налогов за 2017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1 квартал 2018 года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36" y="3780631"/>
            <a:ext cx="5184576" cy="3542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32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542" y="324247"/>
            <a:ext cx="9649072" cy="79208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Анализ сумм доначисленных платежей в ходе контрольно-аналитической работы (налог, пеня, штраф (тыс. руб.))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20" y="3636615"/>
            <a:ext cx="5392327" cy="3643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1188343"/>
            <a:ext cx="5245441" cy="367240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83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6260" y="4572719"/>
            <a:ext cx="8382768" cy="1260475"/>
          </a:xfrm>
        </p:spPr>
        <p:txBody>
          <a:bodyPr/>
          <a:lstStyle/>
          <a:p>
            <a:pPr defTabSz="468505">
              <a:defRPr/>
            </a:pP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Благодарю за внимание !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1398588"/>
            <a:ext cx="28495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19820</TotalTime>
  <Words>83</Words>
  <Application>Microsoft Office PowerPoint</Application>
  <PresentationFormat>Произвольный</PresentationFormat>
  <Paragraphs>15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сумм доначисленных платежей в ходе контрольно-аналитической работы (налог, пеня, штраф (тыс. руб.))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Василенко Олеся Александровна</cp:lastModifiedBy>
  <cp:revision>210</cp:revision>
  <cp:lastPrinted>2015-05-19T09:43:50Z</cp:lastPrinted>
  <dcterms:created xsi:type="dcterms:W3CDTF">2013-02-14T04:24:52Z</dcterms:created>
  <dcterms:modified xsi:type="dcterms:W3CDTF">2018-05-04T13:15:39Z</dcterms:modified>
</cp:coreProperties>
</file>